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21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/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/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i="1" sz="48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Line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Image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Line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Title Text"/>
          <p:cNvSpPr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Image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Line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Title Text"/>
          <p:cNvSpPr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Image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Image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Image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i="1" spc="28" sz="2800"/>
            </a:lvl1pPr>
            <a:lvl2pPr marL="0" indent="228600">
              <a:spcBef>
                <a:spcPts val="1400"/>
              </a:spcBef>
              <a:buSzTx/>
              <a:buFontTx/>
              <a:buNone/>
              <a:defRPr i="1" spc="28" sz="2800"/>
            </a:lvl2pPr>
            <a:lvl3pPr marL="0" indent="457200">
              <a:spcBef>
                <a:spcPts val="1400"/>
              </a:spcBef>
              <a:buSzTx/>
              <a:buFontTx/>
              <a:buNone/>
              <a:defRPr i="1" spc="28" sz="2800"/>
            </a:lvl3pPr>
            <a:lvl4pPr marL="0" indent="685800">
              <a:spcBef>
                <a:spcPts val="1400"/>
              </a:spcBef>
              <a:buSzTx/>
              <a:buFontTx/>
              <a:buNone/>
              <a:defRPr i="1" spc="28" sz="2800"/>
            </a:lvl4pPr>
            <a:lvl5pPr marL="0" indent="914400">
              <a:spcBef>
                <a:spcPts val="1400"/>
              </a:spcBef>
              <a:buSzTx/>
              <a:buFontTx/>
              <a:buNone/>
              <a:defRPr i="1" spc="28"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16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Rectangle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Line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基于电影网站的数据集成应用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defRPr sz="7018"/>
            </a:lvl1pPr>
          </a:lstStyle>
          <a:p>
            <a:pPr/>
            <a:r>
              <a:t>基于电影网站的数据集成应用</a:t>
            </a:r>
          </a:p>
        </p:txBody>
      </p:sp>
      <p:sp>
        <p:nvSpPr>
          <p:cNvPr id="132" name="孙康，董轶波，王嘉琛，王梦麟，余旻晨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孙康，董轶波，王嘉琛，王梦麟，余旻晨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2" name="时光网：中文名、英文名、电影介绍、电影年份、电影得分、电影选择人数"/>
          <p:cNvSpPr/>
          <p:nvPr>
            <p:ph type="body" sz="quarter" idx="1"/>
          </p:nvPr>
        </p:nvSpPr>
        <p:spPr>
          <a:xfrm>
            <a:off x="571500" y="1803400"/>
            <a:ext cx="11728299" cy="1382233"/>
          </a:xfrm>
          <a:prstGeom prst="rect">
            <a:avLst/>
          </a:prstGeom>
        </p:spPr>
        <p:txBody>
          <a:bodyPr/>
          <a:lstStyle/>
          <a:p>
            <a:pPr/>
            <a:r>
              <a:t>时光网：中文名、英文名、电影介绍、电影年份、电影得分、电影选择人数</a:t>
            </a:r>
          </a:p>
        </p:txBody>
      </p:sp>
      <p:sp>
        <p:nvSpPr>
          <p:cNvPr id="173" name="时光网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时光网</a:t>
            </a:r>
          </a:p>
        </p:txBody>
      </p:sp>
      <p:pic>
        <p:nvPicPr>
          <p:cNvPr id="174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7444" y="3541231"/>
            <a:ext cx="10176410" cy="517403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7" name="数据集成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数据集成</a:t>
            </a:r>
          </a:p>
        </p:txBody>
      </p:sp>
      <p:sp>
        <p:nvSpPr>
          <p:cNvPr id="178" name="在最后，我们将这三方的数据集成为了下列的格式：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在最后，我们将这三方的数据集成为了下列的格式：</a:t>
            </a:r>
          </a:p>
          <a:p>
            <a:pPr/>
            <a:r>
              <a:t>imdbId、豆瓣Id、英文名、中文名、imdb得分、imdb投票人数、豆瓣得分、豆瓣收藏人数、时光网得分、时光网电影选择人数、电影类型、演员表、导演、编剧、中文电影介绍、英文电影介绍</a:t>
            </a:r>
          </a:p>
          <a:p>
            <a:pPr/>
            <a:r>
              <a:t>集成流程：</a:t>
            </a:r>
          </a:p>
          <a:p>
            <a:pPr/>
            <a:r>
              <a:t>将三方数据从mongodb中取出 -&gt; 依次放入mysql数据库中 -&gt; 生成XML源数据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81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2" name="四，原型展示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四，原型展示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5" name="我们的原型基于SpringMVC展示不同网站上电影信息的异同。…"/>
          <p:cNvSpPr/>
          <p:nvPr>
            <p:ph type="body" sz="half" idx="1"/>
          </p:nvPr>
        </p:nvSpPr>
        <p:spPr>
          <a:xfrm>
            <a:off x="8418125" y="1809749"/>
            <a:ext cx="4137693" cy="7226301"/>
          </a:xfrm>
          <a:prstGeom prst="rect">
            <a:avLst/>
          </a:prstGeom>
        </p:spPr>
        <p:txBody>
          <a:bodyPr/>
          <a:lstStyle/>
          <a:p>
            <a:pPr marL="377952" indent="-377952" defTabSz="543305">
              <a:spcBef>
                <a:spcPts val="1600"/>
              </a:spcBef>
              <a:defRPr sz="2604"/>
            </a:pPr>
            <a:r>
              <a:t>我们的原型基于SpringMVC展示不同网站上电影信息的异同。</a:t>
            </a:r>
          </a:p>
          <a:p>
            <a:pPr marL="377952" indent="-377952" defTabSz="543305">
              <a:spcBef>
                <a:spcPts val="1600"/>
              </a:spcBef>
              <a:defRPr sz="2604"/>
            </a:pPr>
            <a:r>
              <a:t>我们将通过关键字搜索得到电影集合以列表的形式展示出来。对于列表中的每一部电影，我们先展示电影信息的公共部分，包括电影类型、演员、编剧等。对于豆瓣、时光网、IMDB每一个平台，我们列出了各自不同的评分信息。在某个平台上不存在相应的电影时置空。</a:t>
            </a:r>
          </a:p>
        </p:txBody>
      </p:sp>
      <p:pic>
        <p:nvPicPr>
          <p:cNvPr id="186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rcRect l="4743" t="771" r="4743" b="771"/>
          <a:stretch>
            <a:fillRect/>
          </a:stretch>
        </p:blipFill>
        <p:spPr>
          <a:xfrm>
            <a:off x="-28850" y="1554209"/>
            <a:ext cx="8429271" cy="781517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87" name="原型展示"/>
          <p:cNvSpPr/>
          <p:nvPr/>
        </p:nvSpPr>
        <p:spPr>
          <a:xfrm>
            <a:off x="571500" y="615950"/>
            <a:ext cx="11861801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397256">
              <a:spcBef>
                <a:spcPts val="1500"/>
              </a:spcBef>
              <a:defRPr cap="all" i="0" spc="0" sz="3536">
                <a:solidFill>
                  <a:srgbClr val="747676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原型展示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0" name="若搜索的电影在所有的平台2016年电影中都搜索不到，会提示电影不存在。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15468">
              <a:spcBef>
                <a:spcPts val="1200"/>
              </a:spcBef>
              <a:defRPr sz="2808"/>
            </a:lvl1pPr>
          </a:lstStyle>
          <a:p>
            <a:pPr/>
            <a:r>
              <a:t>若搜索的电影在所有的平台2016年电影中都搜索不到，会提示电影不存在。</a:t>
            </a:r>
          </a:p>
        </p:txBody>
      </p:sp>
      <p:pic>
        <p:nvPicPr>
          <p:cNvPr id="19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rcRect l="2314" t="0" r="2314" b="0"/>
          <a:stretch>
            <a:fillRect/>
          </a:stretch>
        </p:blipFill>
        <p:spPr>
          <a:xfrm>
            <a:off x="301004" y="2380665"/>
            <a:ext cx="12402792" cy="608447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83" t="978" r="579" b="3072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94" name="Thanks for listening~"/>
          <p:cNvSpPr/>
          <p:nvPr/>
        </p:nvSpPr>
        <p:spPr>
          <a:xfrm>
            <a:off x="2387582" y="4197349"/>
            <a:ext cx="8229636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pc="72" sz="7200">
                <a:solidFill>
                  <a:srgbClr val="E4E4E4"/>
                </a:solidFill>
              </a:defRPr>
            </a:lvl1pPr>
          </a:lstStyle>
          <a:p>
            <a:pPr/>
            <a:r>
              <a:t>Thanks for listening~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5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6" name="一，选题说明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一，选题说明</a:t>
            </a:r>
          </a:p>
        </p:txBody>
      </p:sp>
      <p:sp>
        <p:nvSpPr>
          <p:cNvPr id="137" name="为什么选择“电影”这个主题？…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为什么选择“电影”这个主题？</a:t>
            </a:r>
          </a:p>
          <a:p>
            <a:pPr/>
            <a:r>
              <a:t>1.	电影院线信息繁杂，购票渠道非常多</a:t>
            </a:r>
          </a:p>
          <a:p>
            <a:pPr/>
            <a:r>
              <a:t>2.	电影评分体系不一，不同信息方自成体系，标准和评分人数都有差异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0" name="1. 网站导向不同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	网站导向不同</a:t>
            </a:r>
          </a:p>
          <a:p>
            <a:pPr/>
            <a:r>
              <a:t>豆瓣-用户主要是知识分子和文艺青年，电影频道主要内容：电影的详细介绍（剧情，导演，演员，上映时间，总体评分）</a:t>
            </a:r>
          </a:p>
          <a:p>
            <a:pPr/>
            <a:r>
              <a:t>时光-区别于豆瓣，业务主体全是电影，主要是大陆院线上映的电影，有关于电影的院线信息、新闻、活动、预告片等信息较豆瓣比更加丰富，另外有购票通道</a:t>
            </a:r>
          </a:p>
          <a:p>
            <a:pPr/>
            <a:r>
              <a:t>IMDB-Internet Movie Database，最为权威、系统、全面的电影资料网站，评论评分信息充足</a:t>
            </a:r>
          </a:p>
        </p:txBody>
      </p:sp>
      <p:sp>
        <p:nvSpPr>
          <p:cNvPr id="141" name="选题说明-豆瓣，时光网，IMDB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86258">
              <a:spcBef>
                <a:spcPts val="1100"/>
              </a:spcBef>
              <a:defRPr sz="3528"/>
            </a:lvl1pPr>
          </a:lstStyle>
          <a:p>
            <a:pPr/>
            <a:r>
              <a:t>选题说明-豆瓣，时光网，IMDB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4" name="2. 数据异构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2.	数据异构</a:t>
            </a:r>
          </a:p>
        </p:txBody>
      </p:sp>
      <p:sp>
        <p:nvSpPr>
          <p:cNvPr id="145" name="2. 数据异构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2.	数据异构</a:t>
            </a:r>
          </a:p>
          <a:p>
            <a:pPr/>
            <a:r>
              <a:t>1）	电影基本信息：电影名，别名，演职员</a:t>
            </a:r>
          </a:p>
          <a:p>
            <a:pPr/>
            <a:r>
              <a:t>2）	评分人数，评分</a:t>
            </a:r>
          </a:p>
          <a:p>
            <a:pPr/>
            <a:r>
              <a:t>3）	预告片</a:t>
            </a:r>
          </a:p>
          <a:p>
            <a:pPr/>
            <a:r>
              <a:t>4）	海报</a:t>
            </a:r>
          </a:p>
          <a:p>
            <a:pPr/>
            <a:r>
              <a:t>5）	院线场次，价格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8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9" name="二，数据爬取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二，数据爬取</a:t>
            </a:r>
          </a:p>
        </p:txBody>
      </p:sp>
      <p:sp>
        <p:nvSpPr>
          <p:cNvPr id="150" name="提供API：IMDB、豆瓣；不提供API：时光网…"/>
          <p:cNvSpPr/>
          <p:nvPr>
            <p:ph type="body" sz="half" idx="1"/>
          </p:nvPr>
        </p:nvSpPr>
        <p:spPr>
          <a:xfrm>
            <a:off x="7023100" y="1809750"/>
            <a:ext cx="5397500" cy="7226301"/>
          </a:xfrm>
          <a:prstGeom prst="rect">
            <a:avLst/>
          </a:prstGeom>
        </p:spPr>
        <p:txBody>
          <a:bodyPr/>
          <a:lstStyle/>
          <a:p>
            <a:pPr marL="469900" indent="-469900">
              <a:defRPr sz="3200"/>
            </a:pPr>
            <a:r>
              <a:t>提供API：IMDB、豆瓣；不提供API：时光网</a:t>
            </a:r>
          </a:p>
          <a:p>
            <a:pPr marL="469900" indent="-469900">
              <a:defRPr sz="3200"/>
            </a:pPr>
            <a:r>
              <a:t>对于不提供API访问接口的网站，我们采取爬虫的方式，爬取网页信息。</a:t>
            </a:r>
          </a:p>
          <a:p>
            <a:pPr marL="469900" indent="-469900">
              <a:defRPr sz="3200"/>
            </a:pPr>
            <a:r>
              <a:t>对于提供API访问接口的网站，我们使用API直接获取json格式的数据。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3" name="数据爬取阶段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数据爬取阶段</a:t>
            </a:r>
          </a:p>
        </p:txBody>
      </p:sp>
      <p:sp>
        <p:nvSpPr>
          <p:cNvPr id="154" name="时光网：因为它提供按时间检索的功能，所以构造url用于搜索16年的电影，逐页爬取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时光网：因为它提供按时间检索的功能，所以构造url用于搜索16年的电影，逐页爬取</a:t>
            </a:r>
          </a:p>
          <a:p>
            <a:pPr/>
            <a:r>
              <a:t>IMDB：因为IMDB的API使用需要知道电影的imdb编号，所以先构造url爬取16年的电影的imdbid，然后根据imdbid访问IMDB的API得到数据</a:t>
            </a:r>
          </a:p>
          <a:p>
            <a:pPr/>
            <a:r>
              <a:t>豆瓣：豆瓣提供了按照标签搜索的功能，所以按照标签“2016”对API进行数据请求</a:t>
            </a:r>
          </a:p>
          <a:p>
            <a:pPr/>
            <a:r>
              <a:t>使用数据库：mongodb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7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8" name="三，数据集成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三，数据集成</a:t>
            </a:r>
          </a:p>
        </p:txBody>
      </p:sp>
      <p:sp>
        <p:nvSpPr>
          <p:cNvPr id="159" name="因为API、IMDB、豆瓣的数据形式不同。数据需要集成。"/>
          <p:cNvSpPr/>
          <p:nvPr>
            <p:ph type="body" sz="half" idx="1"/>
          </p:nvPr>
        </p:nvSpPr>
        <p:spPr>
          <a:xfrm>
            <a:off x="7023100" y="1809750"/>
            <a:ext cx="5397500" cy="7226300"/>
          </a:xfrm>
          <a:prstGeom prst="rect">
            <a:avLst/>
          </a:prstGeom>
        </p:spPr>
        <p:txBody>
          <a:bodyPr/>
          <a:lstStyle>
            <a:lvl1pPr marL="469900" indent="-469900">
              <a:defRPr sz="3200"/>
            </a:lvl1pPr>
          </a:lstStyle>
          <a:p>
            <a:pPr/>
            <a:r>
              <a:t>因为API、IMDB、豆瓣的数据形式不同。数据需要集成。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2" name="IMDB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IMDB</a:t>
            </a:r>
          </a:p>
        </p:txBody>
      </p:sp>
      <p:sp>
        <p:nvSpPr>
          <p:cNvPr id="163" name="IMDB：imdbId、标题、类型、分类、年份、得分、投票人数、宣传词、演员阵容、导演"/>
          <p:cNvSpPr/>
          <p:nvPr>
            <p:ph type="body" sz="quarter" idx="1"/>
          </p:nvPr>
        </p:nvSpPr>
        <p:spPr>
          <a:xfrm>
            <a:off x="571500" y="1803400"/>
            <a:ext cx="11658776" cy="2045578"/>
          </a:xfrm>
          <a:prstGeom prst="rect">
            <a:avLst/>
          </a:prstGeom>
        </p:spPr>
        <p:txBody>
          <a:bodyPr/>
          <a:lstStyle/>
          <a:p>
            <a:pPr/>
            <a:r>
              <a:t>IMDB：imdbId、标题、类型、分类、年份、得分、投票人数、宣传词、演员阵容、导演</a:t>
            </a:r>
          </a:p>
        </p:txBody>
      </p:sp>
      <p:pic>
        <p:nvPicPr>
          <p:cNvPr id="164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4396" y="3482311"/>
            <a:ext cx="9912985" cy="5326737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7" name="豆瓣：标题、原始标题、年份、子类型、得分、收藏人数、演员阵容、分类、导演、图片来源，豆瓣id"/>
          <p:cNvSpPr/>
          <p:nvPr>
            <p:ph type="body" sz="quarter" idx="1"/>
          </p:nvPr>
        </p:nvSpPr>
        <p:spPr>
          <a:xfrm>
            <a:off x="571500" y="1803400"/>
            <a:ext cx="11728299" cy="1382233"/>
          </a:xfrm>
          <a:prstGeom prst="rect">
            <a:avLst/>
          </a:prstGeom>
        </p:spPr>
        <p:txBody>
          <a:bodyPr/>
          <a:lstStyle/>
          <a:p>
            <a:pPr/>
            <a:r>
              <a:t>豆瓣：标题、原始标题、年份、子类型、得分、收藏人数、演员阵容、分类、导演、图片来源，豆瓣id</a:t>
            </a:r>
          </a:p>
        </p:txBody>
      </p:sp>
      <p:pic>
        <p:nvPicPr>
          <p:cNvPr id="168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236" y="3727156"/>
            <a:ext cx="10680827" cy="4183324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69" name="豆瓣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豆瓣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